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ms-office.legacyDiagramTex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sldIdLst>
    <p:sldId id="256" r:id="rId2"/>
    <p:sldId id="271" r:id="rId3"/>
    <p:sldId id="265" r:id="rId4"/>
    <p:sldId id="272" r:id="rId5"/>
    <p:sldId id="257" r:id="rId6"/>
    <p:sldId id="258" r:id="rId7"/>
    <p:sldId id="259" r:id="rId8"/>
    <p:sldId id="261" r:id="rId9"/>
    <p:sldId id="262" r:id="rId10"/>
    <p:sldId id="260" r:id="rId11"/>
    <p:sldId id="263" r:id="rId12"/>
    <p:sldId id="264" r:id="rId13"/>
    <p:sldId id="268" r:id="rId14"/>
    <p:sldId id="269" r:id="rId15"/>
    <p:sldId id="266" r:id="rId16"/>
    <p:sldId id="270" r:id="rId17"/>
    <p:sldId id="267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06/relationships/legacyDocTextInfo" Target="legacyDocTextInfo.bin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4" Type="http://schemas.microsoft.com/office/2006/relationships/legacyDiagramText" Target="legacyDiagramText4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240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/>
              <a:endParaRPr lang="ru-RU" sz="2400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400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/>
              <a:endParaRPr lang="ru-RU" sz="2400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400"/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400"/>
            </a:p>
          </p:txBody>
        </p:sp>
      </p:grpSp>
      <p:sp>
        <p:nvSpPr>
          <p:cNvPr id="194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2ED3C36E-5BA5-4296-86DB-A567733338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2A29B-14CD-49CE-86E0-09A81925EC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5CB10B-1968-45B1-9E10-9F911E74C6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B82B0C-946C-4B0C-B36C-779A8786E0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572FE5-EE57-4645-A5F1-B497AE6D78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EB2A00-7E92-432C-82F1-5CCE217897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2FA13-BE9B-4388-BE8A-41B87071E0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299BB6-2E7E-4700-969A-0BB5C60944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05C569-9030-467C-BCC9-B46C625ADC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34A589-F620-401C-B07F-F87BCB1DD3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D8D96-C9FB-4029-890A-F7DE9458F6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828800"/>
            <a:ext cx="8229600" cy="43021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35EA93-2FEF-4E88-9D45-88858B11AF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828800"/>
            <a:ext cx="8229600" cy="43021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A3C463-BAA2-446A-B726-8B5F2F09AF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>
              <a:defRPr/>
            </a:pPr>
            <a:fld id="{951D9986-4893-4AF7-8A70-C8D3A78788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055" name="Group 7"/>
          <p:cNvGrpSpPr>
            <a:grpSpLocks/>
          </p:cNvGrpSpPr>
          <p:nvPr/>
        </p:nvGrpSpPr>
        <p:grpSpPr bwMode="auto">
          <a:xfrm>
            <a:off x="279400" y="152400"/>
            <a:ext cx="8686800" cy="1600200"/>
            <a:chOff x="176" y="96"/>
            <a:chExt cx="5472" cy="1008"/>
          </a:xfrm>
        </p:grpSpPr>
        <p:sp>
          <p:nvSpPr>
            <p:cNvPr id="2056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7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400"/>
            </a:p>
          </p:txBody>
        </p:sp>
        <p:sp>
          <p:nvSpPr>
            <p:cNvPr id="2058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400"/>
            </a:p>
          </p:txBody>
        </p:sp>
        <p:sp>
          <p:nvSpPr>
            <p:cNvPr id="2059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400"/>
            </a:p>
          </p:txBody>
        </p:sp>
        <p:sp>
          <p:nvSpPr>
            <p:cNvPr id="2060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4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9600" smtClean="0">
                <a:effectLst>
                  <a:outerShdw blurRad="38100" dist="38100" dir="2700000" algn="tl">
                    <a:srgbClr val="C0C0C0"/>
                  </a:outerShdw>
                </a:effectLst>
                <a:latin typeface="Briolin" pitchFamily="2" charset="0"/>
              </a:rPr>
              <a:t>ТЭК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 eaLnBrk="1" hangingPunct="1"/>
            <a:r>
              <a:rPr lang="ru-RU" sz="6600" smtClean="0">
                <a:latin typeface="Adventure" pitchFamily="2" charset="0"/>
              </a:rPr>
              <a:t>Угольная промышленность</a:t>
            </a:r>
          </a:p>
        </p:txBody>
      </p:sp>
      <p:sp>
        <p:nvSpPr>
          <p:cNvPr id="4" name="Рамка 3"/>
          <p:cNvSpPr/>
          <p:nvPr/>
        </p:nvSpPr>
        <p:spPr>
          <a:xfrm>
            <a:off x="3714750" y="0"/>
            <a:ext cx="2286000" cy="428625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pptcloud.ru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ВСПОМНИТЕ:</a:t>
            </a: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838200"/>
          </a:xfrm>
        </p:spPr>
        <p:txBody>
          <a:bodyPr/>
          <a:lstStyle/>
          <a:p>
            <a:pPr eaLnBrk="1" hangingPunct="1"/>
            <a:r>
              <a:rPr lang="ru-RU" sz="4800" smtClean="0"/>
              <a:t>Как образуется уголь?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rganization Chart 7"/>
          <p:cNvGraphicFramePr>
            <a:graphicFrameLocks/>
          </p:cNvGraphicFramePr>
          <p:nvPr>
            <p:ph type="dgm" idx="1"/>
          </p:nvPr>
        </p:nvGraphicFramePr>
        <p:xfrm>
          <a:off x="228600" y="609600"/>
          <a:ext cx="8610600" cy="2667000"/>
        </p:xfrm>
        <a:graphic>
          <a:graphicData uri="http://schemas.openxmlformats.org/drawingml/2006/compatibility">
            <com:legacyDrawing xmlns:com="http://schemas.openxmlformats.org/drawingml/2006/compatibility" spid="_x0000_s1026"/>
          </a:graphicData>
        </a:graphic>
      </p:graphicFrame>
      <p:pic>
        <p:nvPicPr>
          <p:cNvPr id="1035" name="Picture 15" descr="Coal_anthracite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48400" y="3733800"/>
            <a:ext cx="2562225" cy="239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6" descr="67622_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71800" y="3962400"/>
            <a:ext cx="3011488" cy="188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Picture 17" descr="burugol_bi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DAE182"/>
              </a:clrFrom>
              <a:clrTo>
                <a:srgbClr val="DAE18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3962400"/>
            <a:ext cx="253682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smtClean="0"/>
              <a:t>ЗАПАСЫ УГЛЯ</a:t>
            </a: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0" y="1828800"/>
            <a:ext cx="9144000" cy="4302125"/>
          </a:xfrm>
        </p:spPr>
        <p:txBody>
          <a:bodyPr/>
          <a:lstStyle/>
          <a:p>
            <a:pPr algn="ctr" eaLnBrk="1" hangingPunct="1"/>
            <a:r>
              <a:rPr lang="ru-RU" sz="4400" smtClean="0"/>
              <a:t>2 место в мире по запасам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4400" smtClean="0"/>
              <a:t>(после США)</a:t>
            </a:r>
          </a:p>
          <a:p>
            <a:pPr algn="ctr" eaLnBrk="1" hangingPunct="1"/>
            <a:r>
              <a:rPr lang="ru-RU" sz="4400" smtClean="0"/>
              <a:t>5 место по добыче угля</a:t>
            </a:r>
          </a:p>
          <a:p>
            <a:pPr algn="ctr" eaLnBrk="1" hangingPunct="1"/>
            <a:r>
              <a:rPr lang="ru-RU" sz="4400" smtClean="0"/>
              <a:t>Разведано более 200 месторождений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6000" smtClean="0"/>
              <a:t>Уголь используется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2057400"/>
          </a:xfrm>
        </p:spPr>
        <p:txBody>
          <a:bodyPr/>
          <a:lstStyle/>
          <a:p>
            <a:pPr eaLnBrk="1" hangingPunct="1"/>
            <a:r>
              <a:rPr lang="ru-RU" sz="3600" smtClean="0"/>
              <a:t>На теплоэлектростанциях</a:t>
            </a:r>
          </a:p>
          <a:p>
            <a:pPr eaLnBrk="1" hangingPunct="1"/>
            <a:endParaRPr lang="ru-RU" sz="3600" smtClean="0"/>
          </a:p>
          <a:p>
            <a:pPr eaLnBrk="1" hangingPunct="1"/>
            <a:r>
              <a:rPr lang="ru-RU" sz="3600" smtClean="0"/>
              <a:t>В промышленности (черная металлургия, химическая и др.)</a:t>
            </a:r>
          </a:p>
        </p:txBody>
      </p:sp>
      <p:pic>
        <p:nvPicPr>
          <p:cNvPr id="7172" name="Picture 4" descr="67622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4495800"/>
            <a:ext cx="3414713" cy="213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 descr="j0282797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86600" y="2057400"/>
            <a:ext cx="1493838" cy="149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5400" smtClean="0">
                <a:effectLst>
                  <a:outerShdw blurRad="38100" dist="38100" dir="2700000" algn="tl">
                    <a:srgbClr val="C0C0C0"/>
                  </a:outerShdw>
                </a:effectLst>
                <a:latin typeface="Briolin" pitchFamily="2" charset="0"/>
              </a:rPr>
              <a:t>Способы добычи угля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ru-RU" sz="36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подземный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828800"/>
            <a:ext cx="4038600" cy="8382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ru-RU" sz="36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открытый (60 %)</a:t>
            </a:r>
          </a:p>
        </p:txBody>
      </p:sp>
      <p:pic>
        <p:nvPicPr>
          <p:cNvPr id="8197" name="Picture 6" descr="produk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5800" y="2514600"/>
            <a:ext cx="2954338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7" descr="15043226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590800"/>
            <a:ext cx="3429000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8" descr="topic73_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4541838"/>
            <a:ext cx="3095625" cy="231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9" descr="16_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4648200"/>
            <a:ext cx="2590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6000" smtClean="0">
                <a:latin typeface="Adventure" pitchFamily="2" charset="0"/>
              </a:rPr>
              <a:t>Открытый способ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4114800" cy="4572000"/>
          </a:xfrm>
        </p:spPr>
        <p:txBody>
          <a:bodyPr/>
          <a:lstStyle/>
          <a:p>
            <a:pPr eaLnBrk="1" hangingPunct="1"/>
            <a:r>
              <a:rPr lang="ru-RU" smtClean="0"/>
              <a:t>Образуются карьеры</a:t>
            </a:r>
          </a:p>
          <a:p>
            <a:pPr eaLnBrk="1" hangingPunct="1"/>
            <a:r>
              <a:rPr lang="ru-RU" smtClean="0"/>
              <a:t>Образуются  отвалы пустой породы</a:t>
            </a:r>
          </a:p>
          <a:p>
            <a:pPr eaLnBrk="1" hangingPunct="1"/>
            <a:r>
              <a:rPr lang="ru-RU" smtClean="0"/>
              <a:t>Уничтожается плодородный слой (почва)</a:t>
            </a:r>
          </a:p>
        </p:txBody>
      </p:sp>
      <p:pic>
        <p:nvPicPr>
          <p:cNvPr id="9220" name="Picture 4" descr="террико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2819400"/>
            <a:ext cx="4041775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51_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407988"/>
            <a:ext cx="7367588" cy="645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51_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609600"/>
            <a:ext cx="8050213" cy="603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6000" smtClean="0">
                <a:latin typeface="Adventure" pitchFamily="2" charset="0"/>
              </a:rPr>
              <a:t>Подземный способ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458200" cy="4302125"/>
          </a:xfrm>
        </p:spPr>
        <p:txBody>
          <a:bodyPr/>
          <a:lstStyle/>
          <a:p>
            <a:pPr eaLnBrk="1" hangingPunct="1"/>
            <a:r>
              <a:rPr lang="ru-RU" smtClean="0"/>
              <a:t>Образуются терриконы – отвалы пустой породы</a:t>
            </a:r>
          </a:p>
          <a:p>
            <a:pPr eaLnBrk="1" hangingPunct="1"/>
            <a:r>
              <a:rPr lang="ru-RU" smtClean="0"/>
              <a:t>Запыленность территории</a:t>
            </a:r>
          </a:p>
        </p:txBody>
      </p:sp>
      <p:pic>
        <p:nvPicPr>
          <p:cNvPr id="12292" name="Picture 5" descr="pitheap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3657600"/>
            <a:ext cx="5672138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ChangeArrowheads="1"/>
          </p:cNvSpPr>
          <p:nvPr>
            <p:ph type="title"/>
          </p:nvPr>
        </p:nvSpPr>
        <p:spPr>
          <a:xfrm>
            <a:off x="4876800" y="685800"/>
            <a:ext cx="3962400" cy="914400"/>
          </a:xfrm>
        </p:spPr>
        <p:txBody>
          <a:bodyPr/>
          <a:lstStyle/>
          <a:p>
            <a:pPr eaLnBrk="1" hangingPunct="1"/>
            <a:r>
              <a:rPr lang="ru-RU" sz="6000" smtClean="0">
                <a:latin typeface="Briolin" pitchFamily="2" charset="0"/>
              </a:rPr>
              <a:t>Техника </a:t>
            </a:r>
          </a:p>
        </p:txBody>
      </p:sp>
      <p:pic>
        <p:nvPicPr>
          <p:cNvPr id="13315" name="Picture 7" descr="ugol_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733800"/>
            <a:ext cx="3984625" cy="298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8" descr="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685800"/>
            <a:ext cx="4505325" cy="296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9" descr="news_belaz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91000" y="3505200"/>
            <a:ext cx="4953000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3400"/>
            <a:ext cx="9144000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6600" smtClean="0">
                <a:effectLst>
                  <a:outerShdw blurRad="38100" dist="38100" dir="2700000" algn="tl">
                    <a:srgbClr val="C0C0C0"/>
                  </a:outerShdw>
                </a:effectLst>
                <a:latin typeface="Arkhive" pitchFamily="34" charset="0"/>
              </a:rPr>
              <a:t>Основные районы добычи угля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305800" cy="4648200"/>
          </a:xfrm>
        </p:spPr>
        <p:txBody>
          <a:bodyPr/>
          <a:lstStyle/>
          <a:p>
            <a:pPr algn="ctr" eaLnBrk="1" hangingPunct="1"/>
            <a:r>
              <a:rPr lang="ru-RU" sz="3600" smtClean="0"/>
              <a:t>Кузнецкий бассейн (Кузбасс) - 40 %</a:t>
            </a:r>
          </a:p>
          <a:p>
            <a:pPr algn="ctr" eaLnBrk="1" hangingPunct="1"/>
            <a:r>
              <a:rPr lang="ru-RU" sz="3600" smtClean="0"/>
              <a:t>Канско-Ачинский бассейн</a:t>
            </a:r>
          </a:p>
          <a:p>
            <a:pPr algn="ctr" eaLnBrk="1" hangingPunct="1"/>
            <a:r>
              <a:rPr lang="ru-RU" sz="3600" smtClean="0"/>
              <a:t>Печорский бассейн</a:t>
            </a:r>
          </a:p>
          <a:p>
            <a:pPr algn="ctr" eaLnBrk="1" hangingPunct="1"/>
            <a:r>
              <a:rPr lang="ru-RU" sz="3600" smtClean="0"/>
              <a:t>Донецкий бассейн (Донбасс)</a:t>
            </a:r>
          </a:p>
          <a:p>
            <a:pPr algn="ctr" eaLnBrk="1" hangingPunct="1"/>
            <a:r>
              <a:rPr lang="ru-RU" sz="3600" smtClean="0"/>
              <a:t>Подмосковный бассейн</a:t>
            </a:r>
          </a:p>
          <a:p>
            <a:pPr algn="ctr" eaLnBrk="1" hangingPunct="1"/>
            <a:r>
              <a:rPr lang="ru-RU" sz="3600" smtClean="0"/>
              <a:t>Южно-Якутский бассейн</a:t>
            </a:r>
          </a:p>
          <a:p>
            <a:pPr algn="ctr" eaLnBrk="1" hangingPunct="1"/>
            <a:r>
              <a:rPr lang="ru-RU" sz="3600" smtClean="0"/>
              <a:t>Черемховский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Image005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0"/>
            <a:ext cx="8459788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1143000"/>
          </a:xfrm>
        </p:spPr>
        <p:txBody>
          <a:bodyPr/>
          <a:lstStyle/>
          <a:p>
            <a:pPr algn="ctr" eaLnBrk="1" hangingPunct="1"/>
            <a:r>
              <a:rPr lang="ru-RU" sz="5400" smtClean="0">
                <a:latin typeface="Arkhive" pitchFamily="34" charset="0"/>
              </a:rPr>
              <a:t>Проблемы угольной промышленности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Загрязнение атмосферы при сжигании</a:t>
            </a:r>
          </a:p>
          <a:p>
            <a:pPr eaLnBrk="1" hangingPunct="1"/>
            <a:r>
              <a:rPr lang="ru-RU" smtClean="0"/>
              <a:t>Образование терриконов, карьеров</a:t>
            </a:r>
          </a:p>
          <a:p>
            <a:pPr eaLnBrk="1" hangingPunct="1"/>
            <a:r>
              <a:rPr lang="ru-RU" smtClean="0"/>
              <a:t>Удаленность многих бассейнов</a:t>
            </a:r>
          </a:p>
          <a:p>
            <a:pPr eaLnBrk="1" hangingPunct="1"/>
            <a:r>
              <a:rPr lang="ru-RU" smtClean="0"/>
              <a:t>Истощение ресурсов</a:t>
            </a:r>
          </a:p>
          <a:p>
            <a:pPr eaLnBrk="1" hangingPunct="1"/>
            <a:r>
              <a:rPr lang="ru-RU" smtClean="0"/>
              <a:t>Дорогая добыча в Заполярье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153400" cy="1143000"/>
          </a:xfrm>
        </p:spPr>
        <p:txBody>
          <a:bodyPr/>
          <a:lstStyle/>
          <a:p>
            <a:pPr algn="ctr" eaLnBrk="1" hangingPunct="1"/>
            <a:r>
              <a:rPr lang="ru-RU" sz="4000" smtClean="0">
                <a:latin typeface="Briolin" pitchFamily="2" charset="0"/>
              </a:rPr>
              <a:t>Практическая работа </a:t>
            </a:r>
            <a:br>
              <a:rPr lang="ru-RU" sz="4000" smtClean="0">
                <a:latin typeface="Briolin" pitchFamily="2" charset="0"/>
              </a:rPr>
            </a:br>
            <a:r>
              <a:rPr lang="ru-RU" sz="4000" smtClean="0">
                <a:latin typeface="Arkhive" pitchFamily="34" charset="0"/>
              </a:rPr>
              <a:t>«Описание угольного бассейна по плану»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76400"/>
            <a:ext cx="7086600" cy="5181600"/>
          </a:xfrm>
        </p:spPr>
        <p:txBody>
          <a:bodyPr/>
          <a:lstStyle/>
          <a:p>
            <a:pPr eaLnBrk="1" hangingPunct="1"/>
            <a:r>
              <a:rPr lang="ru-RU" sz="2800" smtClean="0"/>
              <a:t>Географическое положение (регион)</a:t>
            </a:r>
          </a:p>
          <a:p>
            <a:pPr eaLnBrk="1" hangingPunct="1"/>
            <a:r>
              <a:rPr lang="ru-RU" sz="2800" smtClean="0"/>
              <a:t>Способ добычи</a:t>
            </a:r>
          </a:p>
          <a:p>
            <a:pPr eaLnBrk="1" hangingPunct="1"/>
            <a:r>
              <a:rPr lang="ru-RU" sz="2800" smtClean="0"/>
              <a:t>Глубина добычи</a:t>
            </a:r>
          </a:p>
          <a:p>
            <a:pPr eaLnBrk="1" hangingPunct="1"/>
            <a:r>
              <a:rPr lang="ru-RU" sz="2800" smtClean="0"/>
              <a:t>Мощность пластов</a:t>
            </a:r>
          </a:p>
          <a:p>
            <a:pPr eaLnBrk="1" hangingPunct="1"/>
            <a:r>
              <a:rPr lang="ru-RU" sz="2800" smtClean="0"/>
              <a:t>Качество угля</a:t>
            </a:r>
          </a:p>
          <a:p>
            <a:pPr eaLnBrk="1" hangingPunct="1"/>
            <a:r>
              <a:rPr lang="ru-RU" sz="2800" smtClean="0"/>
              <a:t>Себестоимость добычи</a:t>
            </a:r>
          </a:p>
          <a:p>
            <a:pPr eaLnBrk="1" hangingPunct="1"/>
            <a:r>
              <a:rPr lang="ru-RU" sz="2800" smtClean="0"/>
              <a:t>Величина добычи, запасы</a:t>
            </a:r>
          </a:p>
          <a:p>
            <a:pPr eaLnBrk="1" hangingPunct="1"/>
            <a:r>
              <a:rPr lang="ru-RU" sz="2800" smtClean="0"/>
              <a:t>Потребители</a:t>
            </a:r>
          </a:p>
          <a:p>
            <a:pPr eaLnBrk="1" hangingPunct="1"/>
            <a:r>
              <a:rPr lang="ru-RU" sz="2800" smtClean="0"/>
              <a:t>Проблемы бассейна</a:t>
            </a:r>
          </a:p>
          <a:p>
            <a:pPr eaLnBrk="1" hangingPunct="1"/>
            <a:r>
              <a:rPr lang="ru-RU" sz="2800" smtClean="0"/>
              <a:t>Перспективы развития бассейна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90" name="Group 94"/>
          <p:cNvGraphicFramePr>
            <a:graphicFrameLocks noGrp="1"/>
          </p:cNvGraphicFramePr>
          <p:nvPr>
            <p:ph type="tbl" idx="1"/>
          </p:nvPr>
        </p:nvGraphicFramePr>
        <p:xfrm>
          <a:off x="0" y="1752600"/>
          <a:ext cx="9144000" cy="4068762"/>
        </p:xfrm>
        <a:graphic>
          <a:graphicData uri="http://schemas.openxmlformats.org/drawingml/2006/table">
            <a:tbl>
              <a:tblPr/>
              <a:tblGrid>
                <a:gridCol w="1371600"/>
                <a:gridCol w="1174750"/>
                <a:gridCol w="1263650"/>
                <a:gridCol w="1447800"/>
                <a:gridCol w="1752600"/>
                <a:gridCol w="1066800"/>
                <a:gridCol w="1066800"/>
              </a:tblGrid>
              <a:tr h="19052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Бассейн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T="45727" marB="4572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Доля 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подземной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добычи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%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Средняя глубина добычи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Мощность пластов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Калорийность угля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кал/кг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Добыча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млн. т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Запасы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млрд. т 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26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Кузбасс 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1,85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0,88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98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725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Печорский 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298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1,53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0,8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22,7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214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11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Канско-Ачинский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 -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 -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15 -100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0,47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601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791" name="Rectangle 95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7620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8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Характеристики бассейнов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5400" smtClean="0"/>
              <a:t>Домашнее задание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/>
            <a:r>
              <a:rPr lang="en-US" sz="4000" dirty="0" smtClean="0">
                <a:cs typeface="Times New Roman" pitchFamily="18" charset="0"/>
              </a:rPr>
              <a:t>§</a:t>
            </a:r>
            <a:r>
              <a:rPr lang="ru-RU" sz="4000" dirty="0" smtClean="0">
                <a:cs typeface="Times New Roman" pitchFamily="18" charset="0"/>
              </a:rPr>
              <a:t> </a:t>
            </a:r>
            <a:r>
              <a:rPr lang="ru-RU" sz="4000" dirty="0" smtClean="0">
                <a:cs typeface="Times New Roman" pitchFamily="18" charset="0"/>
              </a:rPr>
              <a:t>19</a:t>
            </a:r>
            <a:endParaRPr lang="ru-RU" sz="4000" dirty="0" smtClean="0">
              <a:cs typeface="Times New Roman" pitchFamily="18" charset="0"/>
            </a:endParaRPr>
          </a:p>
          <a:p>
            <a:pPr algn="ctr" eaLnBrk="1" hangingPunct="1"/>
            <a:r>
              <a:rPr lang="ru-RU" sz="4000" dirty="0" smtClean="0">
                <a:cs typeface="Times New Roman" pitchFamily="18" charset="0"/>
              </a:rPr>
              <a:t>Записи в тетради</a:t>
            </a:r>
          </a:p>
          <a:p>
            <a:pPr algn="ctr" eaLnBrk="1" hangingPunct="1"/>
            <a:r>
              <a:rPr lang="ru-RU" sz="4000" dirty="0" smtClean="0">
                <a:cs typeface="Times New Roman" pitchFamily="18" charset="0"/>
              </a:rPr>
              <a:t>Доделать практическую работу</a:t>
            </a:r>
            <a:endParaRPr lang="en-US" sz="4000" dirty="0" smtClean="0">
              <a:cs typeface="Times New Roman" pitchFamily="18" charset="0"/>
            </a:endParaRPr>
          </a:p>
        </p:txBody>
      </p:sp>
      <p:sp>
        <p:nvSpPr>
          <p:cNvPr id="4" name="Рамка 3"/>
          <p:cNvSpPr/>
          <p:nvPr/>
        </p:nvSpPr>
        <p:spPr>
          <a:xfrm>
            <a:off x="3714750" y="0"/>
            <a:ext cx="2286000" cy="428625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pptcloud.ru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вадрант">
  <a:themeElements>
    <a:clrScheme name="Квадрант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Квадрант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вадрант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вадрант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вадрант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вадрант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вадрант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вадрант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вадрант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вадрант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вадрант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103</TotalTime>
  <Words>216</Words>
  <Application>Microsoft Office PowerPoint</Application>
  <PresentationFormat>Экран (4:3)</PresentationFormat>
  <Paragraphs>106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Times New Roman</vt:lpstr>
      <vt:lpstr>Arial</vt:lpstr>
      <vt:lpstr>Wingdings</vt:lpstr>
      <vt:lpstr>Calibri</vt:lpstr>
      <vt:lpstr>Briolin</vt:lpstr>
      <vt:lpstr>Adventure</vt:lpstr>
      <vt:lpstr>Arkhive</vt:lpstr>
      <vt:lpstr>Квадрант</vt:lpstr>
      <vt:lpstr>ТЭК</vt:lpstr>
      <vt:lpstr>ВСПОМНИТЕ:</vt:lpstr>
      <vt:lpstr>Слайд 3</vt:lpstr>
      <vt:lpstr>ЗАПАСЫ УГЛЯ</vt:lpstr>
      <vt:lpstr>Уголь используется</vt:lpstr>
      <vt:lpstr>Способы добычи угля</vt:lpstr>
      <vt:lpstr>Открытый способ</vt:lpstr>
      <vt:lpstr>Слайд 8</vt:lpstr>
      <vt:lpstr>Слайд 9</vt:lpstr>
      <vt:lpstr>Подземный способ</vt:lpstr>
      <vt:lpstr>Техника </vt:lpstr>
      <vt:lpstr>Основные районы добычи угля</vt:lpstr>
      <vt:lpstr>Слайд 13</vt:lpstr>
      <vt:lpstr>Проблемы угольной промышленности</vt:lpstr>
      <vt:lpstr>Практическая работа  «Описание угольного бассейна по плану»</vt:lpstr>
      <vt:lpstr>Характеристики бассейнов</vt:lpstr>
      <vt:lpstr>Домашнее задание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User</cp:lastModifiedBy>
  <cp:revision>11</cp:revision>
  <cp:lastPrinted>1601-01-01T00:00:00Z</cp:lastPrinted>
  <dcterms:created xsi:type="dcterms:W3CDTF">1601-01-01T00:00:00Z</dcterms:created>
  <dcterms:modified xsi:type="dcterms:W3CDTF">2017-02-09T11:41:35Z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